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Jorge Quintanill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Jorge Quintanilla</a:t>
            </a:r>
          </a:p>
        </p:txBody>
      </p:sp>
      <p:sp>
        <p:nvSpPr>
          <p:cNvPr id="152" name="Previ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-232" sz="11600"/>
            </a:pPr>
            <a:r>
              <a:t>Previo</a:t>
            </a:r>
          </a:p>
        </p:txBody>
      </p:sp>
      <p:sp>
        <p:nvSpPr>
          <p:cNvPr id="153" name="Protocolos"/>
          <p:cNvSpPr txBox="1"/>
          <p:nvPr>
            <p:ph type="subTitle" sz="quarter" idx="1"/>
          </p:nvPr>
        </p:nvSpPr>
        <p:spPr>
          <a:xfrm>
            <a:off x="1649442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Protocolos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x = [1, 3, 6]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"/>
              </a:lnSpc>
              <a:buSzTx/>
              <a:buNone/>
            </a:pPr>
            <a:r>
              <a:t> 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x = [1, 3, 6] 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y = [10, 15, 21]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# Se pueden concatenar listas con +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x + y # [1, 3, 6, 10, 15, 21]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# Se pueden repetir listas, n veces, con *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3 * x # [1, 3, 6, 1, 3, 6, 1, 3, 6]</a:t>
            </a:r>
          </a:p>
        </p:txBody>
      </p:sp>
      <p:sp>
        <p:nvSpPr>
          <p:cNvPr id="196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197" name="Lista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Listas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# Definir el diccionari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"/>
              </a:lnSpc>
              <a:buSzTx/>
              <a:buNone/>
            </a:pPr>
            <a:r>
              <a:t># Definir el diccionario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a = {'a': 1, 'b': 2, 'c': 3}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# Traer las llaves del diccionario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x.keys() # dict_keys(['a', 'b', 'c'])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# Traer los valores del diccionario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x.values() # dict_values([1, 2, 3])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# Traer valor del diccionario al especificar una llave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x['a'] # 1</a:t>
            </a:r>
          </a:p>
        </p:txBody>
      </p:sp>
      <p:sp>
        <p:nvSpPr>
          <p:cNvPr id="200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01" name="Diccionario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Diccionarios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04" name="Archivo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Archivos</a:t>
            </a:r>
          </a:p>
        </p:txBody>
      </p:sp>
      <p:sp>
        <p:nvSpPr>
          <p:cNvPr id="205" name="data = open(“mi_archivo.txt”).readlines(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"/>
              </a:lnSpc>
              <a:buSzTx/>
              <a:buNone/>
            </a:pPr>
            <a:r>
              <a:t>data = open(“mi_archivo.txt”).readlines()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with open(“mi_archivo.txt”) as f: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    data = f.readlines()</a:t>
            </a: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</a:p>
          <a:p>
            <a:pPr marL="0" indent="0">
              <a:lnSpc>
                <a:spcPct val="10000"/>
              </a:lnSpc>
              <a:buSzTx/>
              <a:buNone/>
            </a:pPr>
            <a:r>
              <a:t>data = pd.read_csv(“datos_temperatura.csv”)</a:t>
            </a:r>
          </a:p>
          <a:p>
            <a:pPr marL="0" indent="0">
              <a:lnSpc>
                <a:spcPct val="10000"/>
              </a:lnSpc>
              <a:buSzTx/>
              <a:buNone/>
            </a:pPr>
            <a:r>
              <a:t>data = pd.read_excel(“calificaciones.xlsx”)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08" name="Ruta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Rutas</a:t>
            </a:r>
          </a:p>
        </p:txBody>
      </p:sp>
      <p:sp>
        <p:nvSpPr>
          <p:cNvPr id="209" name="Existe el concepto de rutas relativas y absoluta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145738">
              <a:lnSpc>
                <a:spcPct val="10000"/>
              </a:lnSpc>
              <a:spcBef>
                <a:spcPts val="3900"/>
              </a:spcBef>
              <a:buSzTx/>
              <a:buNone/>
              <a:defRPr sz="4224"/>
            </a:pPr>
            <a:r>
              <a:t>Existe el concepto de rutas relativas y absolutas.</a:t>
            </a:r>
          </a:p>
          <a:p>
            <a:pPr marL="0" indent="0" defTabSz="2145738">
              <a:lnSpc>
                <a:spcPct val="10000"/>
              </a:lnSpc>
              <a:spcBef>
                <a:spcPts val="3900"/>
              </a:spcBef>
              <a:buSzTx/>
              <a:buNone/>
              <a:defRPr sz="4224"/>
            </a:pP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sz="4224"/>
            </a:pPr>
            <a:r>
              <a:t>Por ejemplo, si me encuentro en c:/users/jorge.quintanilla/desktop y quiero navegar a la carpeta “imagenes" que se encuentra en mi escritorio puedo escribir la ruta absoluta</a:t>
            </a: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b="1" i="1" sz="4224"/>
            </a:pPr>
            <a:r>
              <a:t>cd c:/users/jorge.quintanilla/desktop/imagenes</a:t>
            </a: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sz="4224"/>
            </a:pPr>
            <a:r>
              <a:t>o la ruta relativa</a:t>
            </a: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b="1" i="1" sz="4224"/>
            </a:pPr>
            <a:r>
              <a:t>cd ./imagenes</a:t>
            </a: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sz="4224"/>
            </a:pPr>
            <a:r>
              <a:t>(El “.” denota, “desde la carpeta en la que me encuentro actualmente”.</a:t>
            </a:r>
          </a:p>
          <a:p>
            <a:pPr marL="0" indent="0" defTabSz="2145738">
              <a:lnSpc>
                <a:spcPct val="100000"/>
              </a:lnSpc>
              <a:spcBef>
                <a:spcPts val="3900"/>
              </a:spcBef>
              <a:buSzTx/>
              <a:buNone/>
              <a:defRPr sz="4224"/>
            </a:pPr>
            <a:r>
              <a:t>“..” denota, “desde la carpeta padre de la carpeta en la que me encuentro actualmente”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12" name="Ruta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Rutas</a:t>
            </a:r>
          </a:p>
        </p:txBody>
      </p:sp>
      <p:sp>
        <p:nvSpPr>
          <p:cNvPr id="213" name="En los sistemas operativos existe el concepto de $HOME. Esta es la carpeta predeterminada de un usuario. Por ejemplo c:/users/jorge.quintanill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buSzTx/>
              <a:buNone/>
            </a:pPr>
            <a:r>
              <a:t>En los sistemas operativos existe el concepto de $HOME. Esta es la carpeta predeterminada de un usuario. Por ejemplo c:/users/jorge.quintanilla</a:t>
            </a:r>
          </a:p>
          <a:p>
            <a:pPr marL="0" indent="0">
              <a:lnSpc>
                <a:spcPct val="100000"/>
              </a:lnSpc>
              <a:buSzTx/>
              <a:buNone/>
            </a:pPr>
            <a:r>
              <a:t>En sistemas Unix podemos navegar a esta ruta utilizando ~</a:t>
            </a:r>
          </a:p>
          <a:p>
            <a:pPr marL="0" indent="0">
              <a:lnSpc>
                <a:spcPct val="100000"/>
              </a:lnSpc>
              <a:buSzTx/>
              <a:buNone/>
            </a:pPr>
            <a:r>
              <a:t>De manera que si quiero desde cualquier sitio, abrir una carpeta o archivo en la carpeta predeterminada de usuario para el ejemplo anterior pudiera escribir</a:t>
            </a:r>
          </a:p>
          <a:p>
            <a:pPr marL="0" indent="0">
              <a:lnSpc>
                <a:spcPct val="100000"/>
              </a:lnSpc>
              <a:buSzTx/>
              <a:buNone/>
              <a:defRPr b="1" i="1"/>
            </a:pPr>
            <a:r>
              <a:t>cd ~/imagenes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Jorge Quintanill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Jorge Quintanilla</a:t>
            </a:r>
          </a:p>
        </p:txBody>
      </p:sp>
      <p:sp>
        <p:nvSpPr>
          <p:cNvPr id="216" name="Pyth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-232" sz="11600"/>
            </a:pPr>
            <a:r>
              <a:t>Python</a:t>
            </a:r>
          </a:p>
        </p:txBody>
      </p:sp>
      <p:sp>
        <p:nvSpPr>
          <p:cNvPr id="217" name="Pandas"/>
          <p:cNvSpPr txBox="1"/>
          <p:nvPr>
            <p:ph type="subTitle" sz="quarter" idx="1"/>
          </p:nvPr>
        </p:nvSpPr>
        <p:spPr>
          <a:xfrm>
            <a:off x="1649442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Pandas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# Crea un df a partir de una lista…"/>
          <p:cNvSpPr txBox="1"/>
          <p:nvPr>
            <p:ph type="body" idx="1"/>
          </p:nvPr>
        </p:nvSpPr>
        <p:spPr>
          <a:xfrm>
            <a:off x="3697333" y="4082449"/>
            <a:ext cx="21971001" cy="8256011"/>
          </a:xfrm>
          <a:prstGeom prst="rect">
            <a:avLst/>
          </a:prstGeom>
        </p:spPr>
        <p:txBody>
          <a:bodyPr/>
          <a:lstStyle/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# Crea un df a partir de una lista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pd.DataFrame({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'a': [1, 2, 3],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'b': np.array([4, 4, 6]),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'c': ['x', 'x', 'y']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})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# Create un dataframe a partir de una lista de diccionarios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pd.DataFrame([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{'a': 1, 'b': 4, 'c': 'x'},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{'a': 1, 'b': 4, 'c': 'x'},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    {'a': 3, 'b': 6, 'c': 'y'}</a:t>
            </a:r>
          </a:p>
          <a:p>
            <a:pPr marL="0" indent="0" defTabSz="2292038">
              <a:lnSpc>
                <a:spcPct val="10000"/>
              </a:lnSpc>
              <a:spcBef>
                <a:spcPts val="4200"/>
              </a:spcBef>
              <a:buSzTx/>
              <a:buNone/>
              <a:defRPr sz="4512"/>
            </a:pPr>
            <a:r>
              <a:t>])</a:t>
            </a:r>
          </a:p>
        </p:txBody>
      </p:sp>
      <p:sp>
        <p:nvSpPr>
          <p:cNvPr id="220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21" name="DataFrames - Creación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DataFrames - Creación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# Selecciona la 4ta fila…"/>
          <p:cNvSpPr txBox="1"/>
          <p:nvPr>
            <p:ph type="body" idx="1"/>
          </p:nvPr>
        </p:nvSpPr>
        <p:spPr>
          <a:xfrm>
            <a:off x="1231900" y="42612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# Selecciona la 4ta fila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df.iloc[3]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# Selecciona una columna por nombre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df['col']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# Selecciona múltiples columnas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df[['col1', 'col2']]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# Selecciona todas las filas de la columna b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df.loc[:, 'b']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# Selecciona el elemento de la 4ta fila y la columna ‘b'</a:t>
            </a:r>
          </a:p>
          <a:p>
            <a:pPr marL="0" indent="0" defTabSz="2121354">
              <a:lnSpc>
                <a:spcPct val="10000"/>
              </a:lnSpc>
              <a:spcBef>
                <a:spcPts val="3900"/>
              </a:spcBef>
              <a:buSzTx/>
              <a:buNone/>
              <a:defRPr sz="4176"/>
            </a:pPr>
            <a:r>
              <a:t>df.loc[3,  'b']</a:t>
            </a:r>
          </a:p>
        </p:txBody>
      </p:sp>
      <p:sp>
        <p:nvSpPr>
          <p:cNvPr id="224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25" name="DataFrames - Selección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DataFrames - Selección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# Concatenar verticalmente…"/>
          <p:cNvSpPr txBox="1"/>
          <p:nvPr>
            <p:ph type="body" sz="half" idx="1"/>
          </p:nvPr>
        </p:nvSpPr>
        <p:spPr>
          <a:xfrm>
            <a:off x="1206500" y="4248504"/>
            <a:ext cx="10069017" cy="8256012"/>
          </a:xfrm>
          <a:prstGeom prst="rect">
            <a:avLst/>
          </a:prstGeom>
        </p:spPr>
        <p:txBody>
          <a:bodyPr/>
          <a:lstStyle/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# Concatenar verticalmente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pd.concat([df, df])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# Concatenar horizontalmente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pd.concat([df,df],axis="columns")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# Traer las filas que cumplen una condición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df.query('logical_condition')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# Quitar columnas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df.drop(columns=['col_name'])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# Renombrar columnas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  <a:r>
              <a:t>df.rename(columns={"oldname": "newname"})</a:t>
            </a:r>
          </a:p>
          <a:p>
            <a:pPr marL="0" indent="0" defTabSz="1853137">
              <a:lnSpc>
                <a:spcPct val="10000"/>
              </a:lnSpc>
              <a:spcBef>
                <a:spcPts val="3400"/>
              </a:spcBef>
              <a:buSzTx/>
              <a:buNone/>
              <a:defRPr sz="3648"/>
            </a:pPr>
          </a:p>
        </p:txBody>
      </p:sp>
      <p:sp>
        <p:nvSpPr>
          <p:cNvPr id="228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229" name="DataFrames - Manipulación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DataFrames - Manipulación</a:t>
            </a:r>
          </a:p>
        </p:txBody>
      </p:sp>
      <p:sp>
        <p:nvSpPr>
          <p:cNvPr id="230" name="# Asignar una nueva columna…"/>
          <p:cNvSpPr txBox="1"/>
          <p:nvPr/>
        </p:nvSpPr>
        <p:spPr>
          <a:xfrm>
            <a:off x="14008100" y="3842104"/>
            <a:ext cx="10069017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# Asignar una nueva columna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df.assign(temp_f=9 / 5 * df['temp_c'] + 32)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# Calcular la media de cada columna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df.mean()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# Traer estadísticos por función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df.agg(aggregation_function)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# Eliminar filas duplicadas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df.drop_duplicates()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# Order filas en base a un valor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  <a:r>
              <a:t>df.sort_values(by=‘col_name')</a:t>
            </a: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lnSpc>
                <a:spcPct val="10000"/>
              </a:lnSpc>
              <a:spcBef>
                <a:spcPts val="2800"/>
              </a:spcBef>
              <a:defRPr sz="3072"/>
            </a:pPr>
          </a:p>
          <a:p>
            <a:pPr algn="l" defTabSz="1560536">
              <a:spcBef>
                <a:spcPts val="2800"/>
              </a:spcBef>
              <a:defRPr sz="3072"/>
            </a:pPr>
            <a:r>
              <a:t># Trae de vuelta n filas en base al nombre de la columna</a:t>
            </a:r>
          </a:p>
          <a:p>
            <a:pPr algn="l" defTabSz="1560536">
              <a:spcBef>
                <a:spcPts val="2800"/>
              </a:spcBef>
              <a:defRPr sz="3072"/>
            </a:pPr>
            <a:r>
              <a:t>df.nlargest(n, 'col_name')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ev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Previo</a:t>
            </a:r>
          </a:p>
        </p:txBody>
      </p:sp>
      <p:sp>
        <p:nvSpPr>
          <p:cNvPr id="156" name="Abstract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Abstracto</a:t>
            </a:r>
          </a:p>
        </p:txBody>
      </p:sp>
      <p:sp>
        <p:nvSpPr>
          <p:cNvPr id="157" name="Lo importante son capas 1 - 4…"/>
          <p:cNvSpPr txBox="1"/>
          <p:nvPr>
            <p:ph type="body" sz="half" idx="1"/>
          </p:nvPr>
        </p:nvSpPr>
        <p:spPr>
          <a:xfrm>
            <a:off x="1361529" y="4248504"/>
            <a:ext cx="11811434" cy="8256012"/>
          </a:xfrm>
          <a:prstGeom prst="rect">
            <a:avLst/>
          </a:prstGeom>
        </p:spPr>
        <p:txBody>
          <a:bodyPr/>
          <a:lstStyle/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Lo importante son capas 1 - 4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2139"/>
            </a:pPr>
            <a:r>
              <a:t>Application: Qué es lo que tengo que hacer? (Backend)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2139"/>
            </a:pPr>
            <a:r>
              <a:t>Presentación: Como verme hacia afuera (Frontend cuando hablamos de desarrollo web)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2139"/>
            </a:pPr>
            <a:r>
              <a:t>Sesión: Como ingresar a mi red destino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———- RED ————Transporte: Como entrar a otra red local 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ZONA DE LA INTER | NETWORKS (ca. 1980)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 ———- RED ———Transporte: Cómo salir de a la red local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—- —-RED LOCAL—Network: Cómo comunicarse si son varios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Data Link: Direccionamiento Lógico + idFísico</a:t>
            </a:r>
          </a:p>
          <a:p>
            <a:pPr marL="0" indent="0" defTabSz="1682453">
              <a:spcBef>
                <a:spcPts val="3100"/>
              </a:spcBef>
              <a:buSzTx/>
              <a:buNone/>
              <a:defRPr sz="3312"/>
            </a:pPr>
            <a:r>
              <a:t>Física: Conexión física (electrónica)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42738" y="4423953"/>
            <a:ext cx="8474043" cy="7905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revi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Previo</a:t>
            </a:r>
          </a:p>
        </p:txBody>
      </p:sp>
      <p:sp>
        <p:nvSpPr>
          <p:cNvPr id="161" name="Protocolo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Protocolos</a:t>
            </a:r>
          </a:p>
        </p:txBody>
      </p:sp>
      <p:sp>
        <p:nvSpPr>
          <p:cNvPr id="162" name="Un prótocolo es una referencia a el modelo OSI generalmente entre las capas 1-4. A veces vienen con manual… muchas veces no… de la clase mínimo TCP/IP no les debe causar ningún conflicto"/>
          <p:cNvSpPr txBox="1"/>
          <p:nvPr>
            <p:ph type="body" idx="1"/>
          </p:nvPr>
        </p:nvSpPr>
        <p:spPr>
          <a:xfrm>
            <a:off x="1361529" y="4248504"/>
            <a:ext cx="21971001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Un prótocolo es una referencia a el modelo OSI generalmente entre las capas 1-4. A veces vienen con manual</a:t>
            </a:r>
            <a:r>
              <a:rPr sz="1000"/>
              <a:t>… muchas veces no… de la clase mínimo TCP/IP no les debe causar ningún conflicto</a:t>
            </a:r>
          </a:p>
        </p:txBody>
      </p:sp>
      <p:sp>
        <p:nvSpPr>
          <p:cNvPr id="163" name="HEADER (010101)"/>
          <p:cNvSpPr/>
          <p:nvPr/>
        </p:nvSpPr>
        <p:spPr>
          <a:xfrm>
            <a:off x="3429000" y="6545080"/>
            <a:ext cx="3783095" cy="732161"/>
          </a:xfrm>
          <a:prstGeom prst="rect">
            <a:avLst/>
          </a:prstGeom>
          <a:solidFill>
            <a:schemeClr val="accent3">
              <a:hueOff val="806941"/>
              <a:lumOff val="-193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HEADER (010101)</a:t>
            </a:r>
          </a:p>
        </p:txBody>
      </p:sp>
      <p:sp>
        <p:nvSpPr>
          <p:cNvPr id="164" name="DATOS (010101)"/>
          <p:cNvSpPr/>
          <p:nvPr/>
        </p:nvSpPr>
        <p:spPr>
          <a:xfrm>
            <a:off x="3429000" y="7336494"/>
            <a:ext cx="3783095" cy="4540517"/>
          </a:xfrm>
          <a:prstGeom prst="rect">
            <a:avLst/>
          </a:prstGeom>
          <a:solidFill>
            <a:schemeClr val="accent3">
              <a:hueOff val="806941"/>
              <a:lumOff val="-193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DATOS (010101)</a:t>
            </a:r>
          </a:p>
        </p:txBody>
      </p:sp>
      <p:sp>
        <p:nvSpPr>
          <p:cNvPr id="165" name="~= Pasos para convertir de 0 y 1’s a información de más alto nivel…"/>
          <p:cNvSpPr txBox="1"/>
          <p:nvPr/>
        </p:nvSpPr>
        <p:spPr>
          <a:xfrm>
            <a:off x="9688854" y="6791700"/>
            <a:ext cx="11811433" cy="5535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2096971">
              <a:lnSpc>
                <a:spcPct val="90000"/>
              </a:lnSpc>
              <a:spcBef>
                <a:spcPts val="3800"/>
              </a:spcBef>
              <a:defRPr sz="4128"/>
            </a:pPr>
            <a:r>
              <a:t>~= Pasos para convertir de 0 y 1’s a información de más alto nivel</a:t>
            </a:r>
          </a:p>
          <a:p>
            <a:pPr algn="l" defTabSz="2096971">
              <a:lnSpc>
                <a:spcPct val="90000"/>
              </a:lnSpc>
              <a:spcBef>
                <a:spcPts val="3800"/>
              </a:spcBef>
              <a:defRPr sz="4128"/>
            </a:pPr>
          </a:p>
          <a:p>
            <a:pPr algn="l" defTabSz="2096971">
              <a:lnSpc>
                <a:spcPct val="90000"/>
              </a:lnSpc>
              <a:spcBef>
                <a:spcPts val="3800"/>
              </a:spcBef>
              <a:defRPr sz="4128"/>
            </a:pPr>
          </a:p>
          <a:p>
            <a:pPr algn="l" defTabSz="2096971">
              <a:lnSpc>
                <a:spcPct val="90000"/>
              </a:lnSpc>
              <a:spcBef>
                <a:spcPts val="3800"/>
              </a:spcBef>
              <a:defRPr sz="4128"/>
            </a:pPr>
          </a:p>
          <a:p>
            <a:pPr algn="l" defTabSz="2096971">
              <a:lnSpc>
                <a:spcPct val="90000"/>
              </a:lnSpc>
              <a:spcBef>
                <a:spcPts val="3800"/>
              </a:spcBef>
              <a:defRPr sz="4128"/>
            </a:pPr>
            <a:r>
              <a:t>API #0</a:t>
            </a:r>
          </a:p>
        </p:txBody>
      </p:sp>
      <p:sp>
        <p:nvSpPr>
          <p:cNvPr id="166" name="TAIL (010101)"/>
          <p:cNvSpPr/>
          <p:nvPr/>
        </p:nvSpPr>
        <p:spPr>
          <a:xfrm>
            <a:off x="3429000" y="11936264"/>
            <a:ext cx="3783095" cy="732161"/>
          </a:xfrm>
          <a:prstGeom prst="rect">
            <a:avLst/>
          </a:prstGeom>
          <a:solidFill>
            <a:schemeClr val="accent3">
              <a:hueOff val="806941"/>
              <a:lumOff val="-193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TAIL (010101)</a:t>
            </a:r>
          </a:p>
        </p:txBody>
      </p:sp>
      <p:sp>
        <p:nvSpPr>
          <p:cNvPr id="167" name="CF"/>
          <p:cNvSpPr/>
          <p:nvPr/>
        </p:nvSpPr>
        <p:spPr>
          <a:xfrm>
            <a:off x="3429000" y="12727678"/>
            <a:ext cx="3783095" cy="732162"/>
          </a:xfrm>
          <a:prstGeom prst="rect">
            <a:avLst/>
          </a:prstGeom>
          <a:solidFill>
            <a:schemeClr val="accent3">
              <a:hueOff val="806941"/>
              <a:lumOff val="-1937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CF</a:t>
            </a:r>
          </a:p>
        </p:txBody>
      </p:sp>
      <p:sp>
        <p:nvSpPr>
          <p:cNvPr id="168" name="Puede ser (E[AC,DC], REM) =&gt; ElectrónicaDigital(x)"/>
          <p:cNvSpPr txBox="1"/>
          <p:nvPr/>
        </p:nvSpPr>
        <p:spPr>
          <a:xfrm>
            <a:off x="9751522" y="12420133"/>
            <a:ext cx="878300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Puede ser (E[AC,DC], REM) =&gt; ElectrónicaDigital(x)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Jorge Quintanill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Jorge Quintanilla</a:t>
            </a:r>
          </a:p>
        </p:txBody>
      </p:sp>
      <p:sp>
        <p:nvSpPr>
          <p:cNvPr id="171" name="Pyth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-232" sz="11600"/>
            </a:pPr>
            <a:r>
              <a:t>Python</a:t>
            </a:r>
          </a:p>
        </p:txBody>
      </p:sp>
      <p:sp>
        <p:nvSpPr>
          <p:cNvPr id="172" name="Intro"/>
          <p:cNvSpPr txBox="1"/>
          <p:nvPr>
            <p:ph type="subTitle" sz="quarter" idx="1"/>
          </p:nvPr>
        </p:nvSpPr>
        <p:spPr>
          <a:xfrm>
            <a:off x="1649442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Intro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ibrerí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Librerías</a:t>
            </a:r>
          </a:p>
        </p:txBody>
      </p:sp>
      <p:sp>
        <p:nvSpPr>
          <p:cNvPr id="175" name="Licenciamiento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Licenciamiento</a:t>
            </a:r>
          </a:p>
        </p:txBody>
      </p:sp>
      <p:sp>
        <p:nvSpPr>
          <p:cNvPr id="176" name="Cada código importado está sujeto a un licenciamiento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Cada código importado está sujeto a un licenciamiento.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6457" y="5398113"/>
            <a:ext cx="11789974" cy="7121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andas - manipulación de datos (ETL = Extract Transformar Load = Extraer Transformar - Preparar (para el uso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pandas - manipulación de datos (ETL = Extract Transformar Load = Extraer Transformar - Preparar (para el uso)</a:t>
            </a:r>
          </a:p>
          <a:p>
            <a:pPr/>
            <a:r>
              <a:t>numpy   - operaciones matemáticas y lógicas</a:t>
            </a:r>
          </a:p>
          <a:p>
            <a:pPr/>
            <a:r>
              <a:t>matplotlib - visualización de datos</a:t>
            </a:r>
          </a:p>
          <a:p>
            <a:pPr/>
            <a:r>
              <a:t>scikit-learn y tensorflow - Estadística, MachineLearning y DeepLearning (AI)</a:t>
            </a:r>
          </a:p>
          <a:p>
            <a:pPr/>
            <a:r>
              <a:t> requests - http y servicios web</a:t>
            </a:r>
          </a:p>
          <a:p>
            <a:pPr/>
            <a:r>
              <a:t>socket - comunicaciones bajo nivel</a:t>
            </a:r>
          </a:p>
        </p:txBody>
      </p:sp>
      <p:sp>
        <p:nvSpPr>
          <p:cNvPr id="180" name="Librerías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Librerías</a:t>
            </a:r>
          </a:p>
        </p:txBody>
      </p:sp>
      <p:sp>
        <p:nvSpPr>
          <p:cNvPr id="181" name="Ejemplo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Ejemplos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Jorge Quintanill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Jorge Quintanilla</a:t>
            </a:r>
          </a:p>
        </p:txBody>
      </p:sp>
      <p:sp>
        <p:nvSpPr>
          <p:cNvPr id="184" name="Pyth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-232" sz="11600"/>
            </a:pPr>
            <a:r>
              <a:t>Python</a:t>
            </a:r>
          </a:p>
        </p:txBody>
      </p:sp>
      <p:sp>
        <p:nvSpPr>
          <p:cNvPr id="185" name="Listas y Diccionarios"/>
          <p:cNvSpPr txBox="1"/>
          <p:nvPr>
            <p:ph type="subTitle" sz="quarter" idx="1"/>
          </p:nvPr>
        </p:nvSpPr>
        <p:spPr>
          <a:xfrm>
            <a:off x="1649442" y="7196865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Listas y Diccionarios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# Definir una lista…"/>
          <p:cNvSpPr txBox="1"/>
          <p:nvPr>
            <p:ph type="body" idx="1"/>
          </p:nvPr>
        </p:nvSpPr>
        <p:spPr>
          <a:xfrm>
            <a:off x="1219200" y="3943704"/>
            <a:ext cx="21971000" cy="9007197"/>
          </a:xfrm>
          <a:prstGeom prst="rect">
            <a:avLst/>
          </a:prstGeom>
        </p:spPr>
        <p:txBody>
          <a:bodyPr/>
          <a:lstStyle/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Definir una lista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 = ['a', 'b', 'c', 'd', 'e']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Seleccionar el elemento 0 de la lista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x[0] # 'a'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Selecciona el último elemento de la lista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x[-1] # 'e'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Selecciona del primer elemento hasta antes del 3er elemento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x[1:3] # ['b', 'c']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Selecciona a partir del segundo elemento en adelante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x[2:] # ['c', 'd', 'e']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# Selecciona desde el inicio hasta antes del 3er elemento</a:t>
            </a:r>
          </a:p>
          <a:p>
            <a:pPr marL="0" indent="0" defTabSz="1975054">
              <a:lnSpc>
                <a:spcPts val="2400"/>
              </a:lnSpc>
              <a:spcBef>
                <a:spcPts val="3600"/>
              </a:spcBef>
              <a:buSzTx/>
              <a:buNone/>
              <a:defRPr sz="3888"/>
            </a:pPr>
            <a:r>
              <a:t>x[:3] # ['a', 'b', 'c']</a:t>
            </a:r>
          </a:p>
        </p:txBody>
      </p:sp>
      <p:sp>
        <p:nvSpPr>
          <p:cNvPr id="188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189" name="Lista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Listas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# Se crea una lista con [], cada elemento separado por coma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Se crea una lista con [], cada elemento separado por comas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x = [1, 3, 2]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Podemos sortear una lista usando la función sorted. Tiene un regreso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sorted(x) # Returns [1, 2, 3]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Sortea la lista en vivo, regresa nulo o void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x.sort() # Returns None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Invierte el orden de una lista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reversed(x) # Returns [2, 3, 1]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Invierte la lista en vivo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x.reversed() # Returns None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# Cuenta el número de veces que se repite X en una lista</a:t>
            </a:r>
          </a:p>
          <a:p>
            <a:pPr marL="0" indent="0" defTabSz="1755604">
              <a:lnSpc>
                <a:spcPct val="10000"/>
              </a:lnSpc>
              <a:spcBef>
                <a:spcPts val="3200"/>
              </a:spcBef>
              <a:buSzTx/>
              <a:buNone/>
              <a:defRPr sz="3456"/>
            </a:pPr>
            <a:r>
              <a:t>x.count(2)</a:t>
            </a:r>
          </a:p>
        </p:txBody>
      </p:sp>
      <p:sp>
        <p:nvSpPr>
          <p:cNvPr id="192" name="Python"/>
          <p:cNvSpPr txBox="1"/>
          <p:nvPr>
            <p:ph type="title"/>
          </p:nvPr>
        </p:nvSpPr>
        <p:spPr>
          <a:xfrm>
            <a:off x="1219200" y="952500"/>
            <a:ext cx="21971000" cy="1433163"/>
          </a:xfrm>
          <a:prstGeom prst="rect">
            <a:avLst/>
          </a:prstGeom>
        </p:spPr>
        <p:txBody>
          <a:bodyPr/>
          <a:lstStyle/>
          <a:p>
            <a:pPr/>
            <a:r>
              <a:t>Python</a:t>
            </a:r>
          </a:p>
        </p:txBody>
      </p:sp>
      <p:sp>
        <p:nvSpPr>
          <p:cNvPr id="193" name="Listas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/>
            </a:lvl1pPr>
          </a:lstStyle>
          <a:p>
            <a:pPr/>
            <a:r>
              <a:t>Listas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